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9" r:id="rId4"/>
    <p:sldId id="258" r:id="rId5"/>
    <p:sldId id="260" r:id="rId6"/>
    <p:sldId id="263" r:id="rId7"/>
    <p:sldId id="265" r:id="rId8"/>
    <p:sldId id="261" r:id="rId9"/>
    <p:sldId id="266" r:id="rId10"/>
    <p:sldId id="267" r:id="rId11"/>
    <p:sldId id="262" r:id="rId12"/>
    <p:sldId id="270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9F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96"/>
  </p:normalViewPr>
  <p:slideViewPr>
    <p:cSldViewPr snapToGrid="0" snapToObjects="1">
      <p:cViewPr>
        <p:scale>
          <a:sx n="116" d="100"/>
          <a:sy n="116" d="100"/>
        </p:scale>
        <p:origin x="41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4A1903-001D-2143-8C68-9FBED7DF69E6}" type="datetimeFigureOut">
              <a:rPr kumimoji="1" lang="ko-KR" altLang="en-US" smtClean="0"/>
              <a:t>2022. 7. 1.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893D0-2F90-1340-884E-6D524A4D80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73621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E893D0-2F90-1340-884E-6D524A4D8003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44680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E893D0-2F90-1340-884E-6D524A4D8003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354888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E893D0-2F90-1340-884E-6D524A4D8003}" type="slidenum">
              <a:rPr kumimoji="1" lang="ko-KR" altLang="en-US" smtClean="0"/>
              <a:t>28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0249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EFD2FA-BF4E-A442-8C7E-7000D5399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90C66AE-01FC-DC4C-9108-2374A02B05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2EA3C1-F41A-7745-A5CF-65DFFAB4C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89F574-8DD3-6C4A-9AE5-ABEAFCAF6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879DD-FCCD-3F4A-BFFD-10B3FE5DA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048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F721CC-A0C4-8F4A-BC34-069BBD016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BEB49E-53AE-0E48-BB1E-41960B1AC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C1A63B-8D4F-F246-A650-6548B6AEF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9D93C4-AF87-664C-B209-D32FC25D9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473B13-399A-884C-8172-689398325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6613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A4F867A-2439-C84E-BA2B-D2E57463FF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8CD17D-C506-5D4B-B59C-2D2719DE68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91CAFD-AE3F-3746-BD5F-7B9C58F2A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5B952B-8C12-1044-AD10-9C01BBD3A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68079F-ED63-8141-A7F6-07937EC17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8519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FC2E03-4411-4442-BA68-448A7763D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6866D6-F04D-D14F-BDB3-3BEF00138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87257B-F481-1845-BE4B-1B22E8945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BFEB7E-70C4-E449-AC3F-154F5DD0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EA7B4E-BD01-DD4A-BD50-9A28EF875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9010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EA0B88-2E7E-A943-A758-EE46D57E7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C076B2-BC44-8D44-8E6D-B499EE9188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068CBE-DE73-4744-8CF2-EA2F14AC6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0D236-6756-CA44-8EA9-1A1DCE39D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450540-F0C3-3148-932E-41C39A0DB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9519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124E28-5A3A-824E-A072-9722327E3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D74E8E-9F47-B541-9DEC-9FDDCD6613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8D9F07-2014-7546-B62F-D9D8E3778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BCAECE-7B23-4346-AC81-A6F86467A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01FADE-A2D0-1846-AE3D-AB699C180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C75116-C3AD-9E47-8A13-BEA00055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54771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EA6022-D314-A14E-AD04-93D5D9D8A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4189A0-3C45-0842-B5E2-93A049F56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4FCC02-F9B0-4C4F-B01F-5B7229B432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B529D46-95EE-444D-B1CB-F0236DC417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EEDDDD9-ADED-EF48-BA56-B897E7F16A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FA386C-34FF-E948-B805-37E3948AA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DEC2AF-B0A2-BE44-9D93-7ECE02B24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2C53E3B-206B-8F44-8B7E-8D461EDA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93210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8B540-F7FA-6C4D-8BAC-482577503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C3AC8D-E067-3640-9A67-4F318A56D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18E2149-C65E-3A4E-8EA2-6872EDC54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8E2263-5DA1-7640-858D-1F9E5D337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46535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B1B2AFD-AB8C-3E4F-8ABE-460669DDC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954C708-9375-D94F-B4B9-8C7D03186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8B26BF-E311-E642-86A6-FA626ECF3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2573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81D4A3-0D84-2046-A355-8D0C76712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1DE385-0FB9-7440-AF99-9FEECC4B6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B2FDF26-BAD8-B341-A271-87715DC52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ACD005-1EB9-CF4C-B1AE-2F4FAA92A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3D9DAE-E4FC-0F4D-B6B3-56C8CD03B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8668AD-B2F6-8C43-97EC-9CDB42DAF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06713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B9F00-6986-1447-9770-6ADCE4A8C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03C10E-4DC1-154C-B585-DFBD09F977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CF889B-BFA6-7A40-8CA9-D343990204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7ED780-EDC5-D447-9DFD-F537E3DFE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1BC389E-AA53-ED4A-B8F4-146F5B3BD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8F8B12-AE74-A546-97AD-7E872E625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69058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457E480-ECBE-2245-9961-99FB738BF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31D8FB-22E3-0945-96EA-DF67663CB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60E57-3C11-4945-A8D7-58C55AE29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E8267-51E7-DE43-9EDB-AA5B42A6BDD5}" type="datetimeFigureOut">
              <a:rPr kumimoji="1" lang="ko-KR" altLang="en-US" smtClean="0"/>
              <a:t>2022. 6. 30.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AD8ED9-6013-E046-9B4D-685DDCE40A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B31378-F738-074C-B55B-60E0C9C34C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8740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ko/3.9/library/heapq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lowsure.tistory.com/130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ko-kr/cpp/standard-library/priority-queue-class?view=msvc-170" TargetMode="External"/><Relationship Id="rId2" Type="http://schemas.openxmlformats.org/officeDocument/2006/relationships/hyperlink" Target="https://leeminju531.tistory.com/33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cplusplus.com/reference/algorithm/make_heap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7/docs/api/java/util/PriorityQueue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9F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8B9D55-DDDC-5A4A-961B-5629842E95F2}"/>
              </a:ext>
            </a:extLst>
          </p:cNvPr>
          <p:cNvSpPr txBox="1"/>
          <p:nvPr/>
        </p:nvSpPr>
        <p:spPr>
          <a:xfrm>
            <a:off x="2018643" y="2151727"/>
            <a:ext cx="8154713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8000" b="1" dirty="0">
                <a:solidFill>
                  <a:schemeClr val="bg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Heap,</a:t>
            </a:r>
          </a:p>
          <a:p>
            <a:pPr algn="ctr"/>
            <a:r>
              <a:rPr kumimoji="1" lang="en-US" altLang="ko-KR" sz="8000" b="1" dirty="0">
                <a:solidFill>
                  <a:schemeClr val="bg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Priority Queue</a:t>
            </a:r>
            <a:endParaRPr kumimoji="1" lang="ko-KR" altLang="en-US" sz="8000" b="1" dirty="0">
              <a:solidFill>
                <a:schemeClr val="bg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512932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3" y="406481"/>
            <a:ext cx="53323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Java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CCF178-3A48-F94E-9659-34907652C083}"/>
              </a:ext>
            </a:extLst>
          </p:cNvPr>
          <p:cNvSpPr txBox="1"/>
          <p:nvPr/>
        </p:nvSpPr>
        <p:spPr>
          <a:xfrm>
            <a:off x="478464" y="1190847"/>
            <a:ext cx="116104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" altLang="ko-KR" sz="40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PriorityQueue</a:t>
            </a:r>
            <a:endParaRPr kumimoji="1" lang="en" altLang="ko-KR" sz="40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717C8CF7-A1B6-574E-9E86-6CADBF2B4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433" y="1966842"/>
            <a:ext cx="8394212" cy="483840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5466B58-C322-8A43-886D-2FC95E826B6D}"/>
                  </a:ext>
                </a:extLst>
              </p:cNvPr>
              <p:cNvSpPr txBox="1"/>
              <p:nvPr/>
            </p:nvSpPr>
            <p:spPr>
              <a:xfrm>
                <a:off x="8850922" y="1966842"/>
                <a:ext cx="3341078" cy="47089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결과</a:t>
                </a:r>
                <a:endParaRPr kumimoji="1" lang="en-US" altLang="ko-KR" sz="40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endParaRPr kumimoji="1" lang="en-US" altLang="ko-KR" sz="16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1</a:t>
                </a: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2 1</a:t>
                </a: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3 2 1</a:t>
                </a: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2 1</a:t>
                </a: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1</a:t>
                </a: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출력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: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1</a:t>
                </a:r>
              </a:p>
              <a:p>
                <a:endParaRPr kumimoji="1" lang="en-US" altLang="ko-KR" sz="28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👉 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삽입 </a:t>
                </a:r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: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𝑶</m:t>
                    </m:r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(</m:t>
                    </m:r>
                    <m:func>
                      <m:funcPr>
                        <m:ctrlP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</m:ctrlPr>
                      </m:funcPr>
                      <m:fName>
                        <m:r>
                          <a:rPr kumimoji="1" lang="en-US" altLang="ko-KR" sz="2400" b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𝐥𝐨𝐠</m:t>
                        </m:r>
                      </m:fName>
                      <m:e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𝒏</m:t>
                        </m:r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)</m:t>
                        </m:r>
                      </m:e>
                    </m:func>
                  </m:oMath>
                </a14:m>
                <a:endParaRPr kumimoji="1" lang="en-US" altLang="ko-KR" sz="24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👉 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삭제 </a:t>
                </a:r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: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𝑶</m:t>
                    </m:r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(</m:t>
                    </m:r>
                    <m:func>
                      <m:funcPr>
                        <m:ctrlP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</m:ctrlPr>
                      </m:funcPr>
                      <m:fName>
                        <m:r>
                          <a:rPr kumimoji="1" lang="en-US" altLang="ko-KR" sz="2400" b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𝐥𝐨𝐠</m:t>
                        </m:r>
                      </m:fName>
                      <m:e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𝒏</m:t>
                        </m:r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)</m:t>
                        </m:r>
                      </m:e>
                    </m:func>
                  </m:oMath>
                </a14:m>
                <a:endParaRPr kumimoji="1" lang="en-US" altLang="ko-KR" sz="24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5466B58-C322-8A43-886D-2FC95E826B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0922" y="1966842"/>
                <a:ext cx="3341078" cy="4708981"/>
              </a:xfrm>
              <a:prstGeom prst="rect">
                <a:avLst/>
              </a:prstGeom>
              <a:blipFill>
                <a:blip r:embed="rId4"/>
                <a:stretch>
                  <a:fillRect l="-6415" t="-2695" b="-215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26156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Python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BD157-C248-BB42-9F1D-F80726D17232}"/>
              </a:ext>
            </a:extLst>
          </p:cNvPr>
          <p:cNvSpPr txBox="1"/>
          <p:nvPr/>
        </p:nvSpPr>
        <p:spPr>
          <a:xfrm>
            <a:off x="478464" y="1190847"/>
            <a:ext cx="1161044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 Python 3.~</a:t>
            </a:r>
          </a:p>
          <a:p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1️⃣ </a:t>
            </a:r>
            <a:r>
              <a:rPr kumimoji="1" lang="en-US" altLang="ko-KR" sz="32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heapq</a:t>
            </a:r>
            <a:r>
              <a:rPr kumimoji="1" lang="zh-CN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모듈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endParaRPr kumimoji="1" lang="en-US" altLang="ko-KR" sz="32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import</a:t>
            </a: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heapq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heap[k] &lt;= heap[2*k+1] and heap[k] &lt;= heap[2*k+2]</a:t>
            </a:r>
          </a:p>
          <a:p>
            <a:pPr marL="457200" indent="-457200">
              <a:buFontTx/>
              <a:buChar char="-"/>
            </a:pP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최소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(Min)</a:t>
            </a:r>
            <a:r>
              <a:rPr kumimoji="1" lang="zh-CN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Default.</a:t>
            </a:r>
          </a:p>
          <a:p>
            <a:pPr marL="457200" indent="-457200">
              <a:buFontTx/>
              <a:buChar char="-"/>
            </a:pPr>
            <a:r>
              <a:rPr kumimoji="1" lang="en-US" altLang="ko-KR" sz="3200" u="sng" dirty="0">
                <a:latin typeface="Noto Sans KR" panose="020B0500000000000000" pitchFamily="34" charset="-128"/>
                <a:ea typeface="Noto Sans KR" panose="020B0500000000000000" pitchFamily="34" charset="-128"/>
              </a:rPr>
              <a:t>Thread-non-safe</a:t>
            </a:r>
          </a:p>
          <a:p>
            <a:pPr marL="457200" indent="-457200">
              <a:buFontTx/>
              <a:buChar char="-"/>
            </a:pPr>
            <a:r>
              <a:rPr kumimoji="1" lang="ko-KR" altLang="en-US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삽입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heappush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</a:t>
            </a:r>
            <a:r>
              <a:rPr kumimoji="1" lang="en-US" altLang="ko-KR" sz="3200" i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heap, item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ko-KR" altLang="en-US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삭제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heappop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</a:t>
            </a:r>
            <a:r>
              <a:rPr kumimoji="1" lang="en-US" altLang="ko-KR" sz="3200" i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heap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</a:p>
          <a:p>
            <a:pPr marL="457200" indent="-457200">
              <a:buFontTx/>
              <a:buChar char="-"/>
            </a:pP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기타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heapify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</a:t>
            </a:r>
            <a:r>
              <a:rPr kumimoji="1" lang="en-US" altLang="ko-KR" sz="3200" i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x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), </a:t>
            </a:r>
            <a:r>
              <a:rPr kumimoji="1" lang="en-US" altLang="ko-KR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heappushpop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</a:t>
            </a:r>
            <a:r>
              <a:rPr kumimoji="1" lang="en-US" altLang="ko-KR" sz="3200" i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heap, item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), …</a:t>
            </a:r>
          </a:p>
          <a:p>
            <a:pPr marL="457200" indent="-457200">
              <a:buFontTx/>
              <a:buChar char="-"/>
            </a:pP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  <a:hlinkClick r:id="rId2"/>
              </a:rPr>
              <a:t>https://docs.python.org/ko/3.9/library/heapq.html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70931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Python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BD157-C248-BB42-9F1D-F80726D17232}"/>
              </a:ext>
            </a:extLst>
          </p:cNvPr>
          <p:cNvSpPr txBox="1"/>
          <p:nvPr/>
        </p:nvSpPr>
        <p:spPr>
          <a:xfrm>
            <a:off x="478464" y="1190847"/>
            <a:ext cx="1161044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 Python 3.~</a:t>
            </a:r>
          </a:p>
          <a:p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1️⃣ </a:t>
            </a:r>
            <a:r>
              <a:rPr kumimoji="1" lang="en-US" altLang="ko-KR" sz="32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heapq</a:t>
            </a:r>
            <a:r>
              <a:rPr kumimoji="1" lang="zh-CN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모듈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endParaRPr kumimoji="1" lang="en-US" altLang="ko-KR" sz="32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2BFDF9-5A03-4D45-BEB5-CB0C87C60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464" y="2479053"/>
            <a:ext cx="3390900" cy="42291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EA69507-B2D3-EA4F-BBD2-C5E291E6895A}"/>
                  </a:ext>
                </a:extLst>
              </p:cNvPr>
              <p:cNvSpPr txBox="1"/>
              <p:nvPr/>
            </p:nvSpPr>
            <p:spPr>
              <a:xfrm>
                <a:off x="6283684" y="1779273"/>
                <a:ext cx="5429851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결과</a:t>
                </a:r>
                <a:endParaRPr kumimoji="1" lang="en-US" altLang="ko-KR" sz="40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endParaRPr kumimoji="1" lang="en-US" altLang="ko-KR" sz="16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[1, 3, 5, 4, 8, 7]</a:t>
                </a:r>
              </a:p>
              <a:p>
                <a:endParaRPr kumimoji="1" lang="en-US" altLang="ko-KR" sz="16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[1, 3, 2, 4, 8, 5, 7, 9]</a:t>
                </a:r>
              </a:p>
              <a:p>
                <a:endParaRPr kumimoji="1" lang="en-US" altLang="ko-KR" sz="28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[2, 3, 5, 4, 8, 9, 7]</a:t>
                </a: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[3, 4, 5, 7, 8, 9]</a:t>
                </a:r>
              </a:p>
              <a:p>
                <a:endParaRPr kumimoji="1" lang="en-US" altLang="ko-KR" sz="28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👉 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삽입 </a:t>
                </a:r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: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𝑶</m:t>
                    </m:r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(</m:t>
                    </m:r>
                    <m:func>
                      <m:funcPr>
                        <m:ctrlP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</m:ctrlPr>
                      </m:funcPr>
                      <m:fName>
                        <m:r>
                          <a:rPr kumimoji="1" lang="en-US" altLang="ko-KR" sz="2400" b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𝐥𝐨𝐠</m:t>
                        </m:r>
                      </m:fName>
                      <m:e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𝒏</m:t>
                        </m:r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)</m:t>
                        </m:r>
                      </m:e>
                    </m:func>
                  </m:oMath>
                </a14:m>
                <a:endParaRPr kumimoji="1" lang="en-US" altLang="ko-KR" sz="24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👉 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삭제 </a:t>
                </a:r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: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𝑶</m:t>
                    </m:r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(</m:t>
                    </m:r>
                    <m:func>
                      <m:funcPr>
                        <m:ctrlP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</m:ctrlPr>
                      </m:funcPr>
                      <m:fName>
                        <m:r>
                          <a:rPr kumimoji="1" lang="en-US" altLang="ko-KR" sz="2400" b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𝐥𝐨𝐠</m:t>
                        </m:r>
                      </m:fName>
                      <m:e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𝒏</m:t>
                        </m:r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)</m:t>
                        </m:r>
                      </m:e>
                    </m:func>
                  </m:oMath>
                </a14:m>
                <a:endParaRPr kumimoji="1" lang="en-US" altLang="ko-KR" sz="24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EA69507-B2D3-EA4F-BBD2-C5E291E689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3684" y="1779273"/>
                <a:ext cx="5429851" cy="4524315"/>
              </a:xfrm>
              <a:prstGeom prst="rect">
                <a:avLst/>
              </a:prstGeom>
              <a:blipFill>
                <a:blip r:embed="rId3"/>
                <a:stretch>
                  <a:fillRect l="-3963" t="-2801" b="-224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574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Python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BD157-C248-BB42-9F1D-F80726D17232}"/>
              </a:ext>
            </a:extLst>
          </p:cNvPr>
          <p:cNvSpPr txBox="1"/>
          <p:nvPr/>
        </p:nvSpPr>
        <p:spPr>
          <a:xfrm>
            <a:off x="478464" y="1190847"/>
            <a:ext cx="11610442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 Python 3.~</a:t>
            </a:r>
          </a:p>
          <a:p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2️⃣ </a:t>
            </a:r>
            <a:r>
              <a:rPr kumimoji="1" lang="en-US" altLang="ko-KR" sz="32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PriorityQueue</a:t>
            </a: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클래스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from queue import </a:t>
            </a:r>
            <a:r>
              <a:rPr kumimoji="1" lang="en-US" altLang="ko-KR" sz="32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PriorityQueue</a:t>
            </a:r>
            <a:endParaRPr kumimoji="1" lang="en-US" altLang="ko-KR" sz="32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최소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(Min)</a:t>
            </a:r>
            <a:r>
              <a:rPr kumimoji="1" lang="zh-CN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Default.</a:t>
            </a:r>
          </a:p>
          <a:p>
            <a:pPr marL="457200" indent="-457200">
              <a:buFontTx/>
              <a:buChar char="-"/>
            </a:pPr>
            <a:r>
              <a:rPr kumimoji="1" lang="en-US" altLang="ko-KR" sz="3200" u="sng" dirty="0">
                <a:latin typeface="Noto Sans KR" panose="020B0500000000000000" pitchFamily="34" charset="-128"/>
                <a:ea typeface="Noto Sans KR" panose="020B0500000000000000" pitchFamily="34" charset="-128"/>
              </a:rPr>
              <a:t>Thread-safe</a:t>
            </a:r>
          </a:p>
          <a:p>
            <a:pPr marL="457200" indent="-457200">
              <a:buFontTx/>
              <a:buChar char="-"/>
            </a:pPr>
            <a:r>
              <a:rPr kumimoji="1" lang="en-US" altLang="ko-KR" sz="3200" u="sng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heapq</a:t>
            </a:r>
            <a:r>
              <a:rPr kumimoji="1" lang="zh-CN" altLang="en-US" sz="3200" u="sng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u="sng" dirty="0">
                <a:latin typeface="Noto Sans KR" panose="020B0500000000000000" pitchFamily="34" charset="-128"/>
                <a:ea typeface="Noto Sans KR" panose="020B0500000000000000" pitchFamily="34" charset="-128"/>
              </a:rPr>
              <a:t>모듈 통해 구현 되어 있음</a:t>
            </a:r>
            <a:r>
              <a:rPr kumimoji="1" lang="en-US" altLang="ko-KR" sz="3200" u="sng" dirty="0">
                <a:latin typeface="Noto Sans KR" panose="020B0500000000000000" pitchFamily="34" charset="-128"/>
                <a:ea typeface="Noto Sans KR" panose="020B0500000000000000" pitchFamily="34" charset="-128"/>
              </a:rPr>
              <a:t>.</a:t>
            </a:r>
          </a:p>
          <a:p>
            <a:pPr marL="457200" indent="-457200">
              <a:buFontTx/>
              <a:buChar char="-"/>
            </a:pPr>
            <a:r>
              <a:rPr kumimoji="1" lang="ko-KR" altLang="en-US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삽입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put</a:t>
            </a:r>
            <a:r>
              <a:rPr kumimoji="1" lang="en-US" altLang="ko-KR" sz="3200" i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(item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ko-KR" altLang="en-US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삭제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get()</a:t>
            </a:r>
          </a:p>
          <a:p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30963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Python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BD157-C248-BB42-9F1D-F80726D17232}"/>
              </a:ext>
            </a:extLst>
          </p:cNvPr>
          <p:cNvSpPr txBox="1"/>
          <p:nvPr/>
        </p:nvSpPr>
        <p:spPr>
          <a:xfrm>
            <a:off x="478464" y="1190847"/>
            <a:ext cx="116104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 Python 3.~</a:t>
            </a:r>
          </a:p>
          <a:p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2️⃣ </a:t>
            </a:r>
            <a:r>
              <a:rPr kumimoji="1" lang="en-US" altLang="ko-KR" sz="32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PriorityQueue</a:t>
            </a: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클래스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DD0ABAF6-5721-BB4A-8DAB-B72081C13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464" y="2657150"/>
            <a:ext cx="4216400" cy="3911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2D6E0D-A53F-E74A-B09E-B9FD2C75C9E4}"/>
              </a:ext>
            </a:extLst>
          </p:cNvPr>
          <p:cNvSpPr txBox="1"/>
          <p:nvPr/>
        </p:nvSpPr>
        <p:spPr>
          <a:xfrm>
            <a:off x="6975231" y="1791011"/>
            <a:ext cx="6096000" cy="18004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</a:t>
            </a:r>
            <a:r>
              <a:rPr kumimoji="1" lang="en-US" altLang="ko-KR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결과</a:t>
            </a:r>
            <a:endParaRPr kumimoji="1" lang="en-US" altLang="ko-KR" sz="28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11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1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</a:t>
            </a:r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1</a:t>
            </a: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3</a:t>
            </a: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4</a:t>
            </a: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7</a:t>
            </a:r>
          </a:p>
        </p:txBody>
      </p:sp>
    </p:spTree>
    <p:extLst>
      <p:ext uri="{BB962C8B-B14F-4D97-AF65-F5344CB8AC3E}">
        <p14:creationId xmlns:p14="http://schemas.microsoft.com/office/powerpoint/2010/main" val="1915182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Python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BD157-C248-BB42-9F1D-F80726D17232}"/>
              </a:ext>
            </a:extLst>
          </p:cNvPr>
          <p:cNvSpPr txBox="1"/>
          <p:nvPr/>
        </p:nvSpPr>
        <p:spPr>
          <a:xfrm>
            <a:off x="478464" y="1190847"/>
            <a:ext cx="116104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 Python 3.~</a:t>
            </a:r>
          </a:p>
          <a:p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2️⃣ </a:t>
            </a:r>
            <a:r>
              <a:rPr kumimoji="1" lang="en-US" altLang="ko-KR" sz="32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PriorityQueue</a:t>
            </a: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클래스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2D6E0D-A53F-E74A-B09E-B9FD2C75C9E4}"/>
              </a:ext>
            </a:extLst>
          </p:cNvPr>
          <p:cNvSpPr txBox="1"/>
          <p:nvPr/>
        </p:nvSpPr>
        <p:spPr>
          <a:xfrm>
            <a:off x="6975231" y="1791011"/>
            <a:ext cx="4618892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</a:t>
            </a:r>
            <a:r>
              <a:rPr kumimoji="1" lang="en-US" altLang="ko-KR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결과</a:t>
            </a:r>
            <a:endParaRPr kumimoji="1" lang="en-US" altLang="ko-KR" sz="28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11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- &lt;tuple&gt;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을 이용해 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Max Heap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을 만들어 줄 수 있음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.</a:t>
            </a:r>
          </a:p>
          <a:p>
            <a:endParaRPr kumimoji="1" lang="en-US" altLang="ko-KR" sz="11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11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1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8</a:t>
            </a:r>
            <a:endParaRPr kumimoji="1" lang="en-US" altLang="ko-KR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7</a:t>
            </a: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5</a:t>
            </a: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4</a:t>
            </a: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3</a:t>
            </a: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1</a:t>
            </a:r>
          </a:p>
          <a:p>
            <a:endParaRPr kumimoji="1" lang="en-US" altLang="ko-KR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B8F4D7F2-6517-1543-8167-A216D5F9C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017" y="2638503"/>
            <a:ext cx="49911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11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Python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BD157-C248-BB42-9F1D-F80726D17232}"/>
              </a:ext>
            </a:extLst>
          </p:cNvPr>
          <p:cNvSpPr txBox="1"/>
          <p:nvPr/>
        </p:nvSpPr>
        <p:spPr>
          <a:xfrm>
            <a:off x="478464" y="1190847"/>
            <a:ext cx="116104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 Python 3.~</a:t>
            </a:r>
          </a:p>
          <a:p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3️⃣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Heapq</a:t>
            </a: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vs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PriorityQueue</a:t>
            </a: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?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4212C609-3C68-F549-91B1-D0604883F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64" y="2670907"/>
            <a:ext cx="5567070" cy="260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1DAEC89-C5BB-874E-8C30-77E20E0881B7}"/>
              </a:ext>
            </a:extLst>
          </p:cNvPr>
          <p:cNvSpPr txBox="1"/>
          <p:nvPr/>
        </p:nvSpPr>
        <p:spPr>
          <a:xfrm>
            <a:off x="1310802" y="5370449"/>
            <a:ext cx="35766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3"/>
              </a:rPr>
              <a:t>https://slowsure.tistory.com/130</a:t>
            </a:r>
            <a:endParaRPr lang="en-US" alt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CC01CF-CA65-4E42-8527-45EBA489DEFB}"/>
              </a:ext>
            </a:extLst>
          </p:cNvPr>
          <p:cNvSpPr txBox="1"/>
          <p:nvPr/>
        </p:nvSpPr>
        <p:spPr>
          <a:xfrm>
            <a:off x="6469978" y="1732395"/>
            <a:ext cx="542985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en" altLang="ko-KR" sz="2800" u="sng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✨ Thread-Safe</a:t>
            </a:r>
            <a:r>
              <a:rPr lang="ko-KR" altLang="en-US" sz="2800" u="sng" dirty="0" err="1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를</a:t>
            </a:r>
            <a:r>
              <a:rPr lang="ko-KR" altLang="en-US" sz="2800" u="sng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 요구하는 상황</a:t>
            </a:r>
            <a:r>
              <a:rPr lang="en-US" altLang="ko-KR" sz="2800" u="sng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</a:p>
          <a:p>
            <a:pPr algn="l" latinLnBrk="1"/>
            <a:r>
              <a:rPr lang="en-US" altLang="ko-KR" sz="2800" u="sng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-&gt; </a:t>
            </a:r>
            <a:r>
              <a:rPr lang="en" altLang="ko-KR" sz="2800" u="sng" dirty="0" err="1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PriorityQueue</a:t>
            </a:r>
            <a:endParaRPr lang="en" altLang="ko-KR" sz="2800" u="sng" dirty="0">
              <a:effectLst/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algn="l" latinLnBrk="1"/>
            <a:endParaRPr lang="en" altLang="ko-KR" sz="2400" dirty="0">
              <a:effectLst/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lang="en" altLang="ko-KR" sz="2800" u="sng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✨ Thread-Non-Safe </a:t>
            </a:r>
            <a:r>
              <a:rPr lang="ko-KR" altLang="en-US" sz="2800" u="sng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해도 된다 </a:t>
            </a:r>
            <a:endParaRPr lang="en-US" altLang="ko-KR" sz="2800" u="sng" dirty="0">
              <a:effectLst/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lang="en-US" altLang="ko-KR" sz="2800" u="sng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-&gt; </a:t>
            </a:r>
            <a:r>
              <a:rPr lang="en" altLang="ko-KR" sz="2800" u="sng" dirty="0" err="1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heapq</a:t>
            </a:r>
            <a:endParaRPr lang="ko-KR" altLang="en-US" sz="2800" dirty="0">
              <a:effectLst/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algn="l" latinLnBrk="1"/>
            <a:endParaRPr lang="en-US" altLang="ko-KR" sz="2800" dirty="0">
              <a:effectLst/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algn="l" latinLnBrk="1"/>
            <a:r>
              <a:rPr lang="en-US" altLang="ko-KR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🔫 </a:t>
            </a:r>
          </a:p>
          <a:p>
            <a:pPr marL="457200" indent="-457200" algn="l" latinLnBrk="1">
              <a:buFontTx/>
              <a:buChar char="-"/>
            </a:pPr>
            <a:r>
              <a:rPr lang="ko-KR" altLang="en-US" sz="2800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코딩테스트로 문제를 푸는 상황</a:t>
            </a:r>
            <a:r>
              <a:rPr lang="en-US" altLang="ko-KR" sz="2800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. </a:t>
            </a:r>
            <a:r>
              <a:rPr lang="ko-KR" altLang="en-US" sz="2800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    </a:t>
            </a:r>
            <a:endParaRPr lang="en-US" altLang="ko-KR" sz="2800" dirty="0">
              <a:effectLst/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 algn="l" latinLnBrk="1">
              <a:buFontTx/>
              <a:buChar char="-"/>
            </a:pPr>
            <a:r>
              <a:rPr lang="en" altLang="ko-KR" sz="2800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Thread-Safe</a:t>
            </a:r>
            <a:r>
              <a:rPr lang="ko-KR" altLang="en-US" sz="2800" dirty="0" err="1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를</a:t>
            </a:r>
            <a:r>
              <a:rPr lang="ko-KR" altLang="en-US" sz="2800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 요구하지 않음</a:t>
            </a:r>
            <a:r>
              <a:rPr lang="en-US" altLang="ko-KR" sz="2800" dirty="0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.</a:t>
            </a:r>
          </a:p>
          <a:p>
            <a:pPr marL="457200" indent="-457200" algn="l" latinLnBrk="1">
              <a:buFontTx/>
              <a:buChar char="-"/>
            </a:pPr>
            <a:r>
              <a:rPr lang="en" altLang="ko-KR" sz="2800" b="1" dirty="0" err="1"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heapq</a:t>
            </a:r>
            <a:r>
              <a:rPr lang="ko-KR" altLang="en-US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사용</a:t>
            </a:r>
            <a:r>
              <a:rPr lang="en-US" altLang="ko-KR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!</a:t>
            </a:r>
            <a:endParaRPr lang="en-US" altLang="ko-KR" sz="2800" dirty="0">
              <a:effectLst/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69A5E6-7E87-114C-A934-B5013B073F6C}"/>
              </a:ext>
            </a:extLst>
          </p:cNvPr>
          <p:cNvSpPr txBox="1"/>
          <p:nvPr/>
        </p:nvSpPr>
        <p:spPr>
          <a:xfrm>
            <a:off x="1475471" y="5834846"/>
            <a:ext cx="32472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Time 10~30</a:t>
            </a:r>
            <a:r>
              <a:rPr lang="ko-KR" altLang="en-US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배 차이</a:t>
            </a:r>
            <a:endParaRPr lang="ko-KR" altLang="en-US" sz="2800" dirty="0">
              <a:effectLst/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12966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 err="1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Baekjoon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- #11279 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BD157-C248-BB42-9F1D-F80726D17232}"/>
              </a:ext>
            </a:extLst>
          </p:cNvPr>
          <p:cNvSpPr txBox="1"/>
          <p:nvPr/>
        </p:nvSpPr>
        <p:spPr>
          <a:xfrm>
            <a:off x="478464" y="1190847"/>
            <a:ext cx="1161044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#11279,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‘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최대 </a:t>
            </a:r>
            <a:r>
              <a:rPr kumimoji="1" lang="ko-KR" altLang="en-US" sz="40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’</a:t>
            </a:r>
          </a:p>
          <a:p>
            <a:r>
              <a:rPr kumimoji="1" lang="ko-KR" altLang="en-US" sz="36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문제 조건</a:t>
            </a:r>
            <a:endParaRPr kumimoji="1" lang="en-US" altLang="ko-KR" sz="36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544E1D1-3A08-A445-AEC3-4BF9D5DE0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554" y="2502162"/>
            <a:ext cx="3378200" cy="1193800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083CC689-0EED-7F49-ACE7-03E29D346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8754" y="2521278"/>
            <a:ext cx="1066800" cy="965200"/>
          </a:xfrm>
          <a:prstGeom prst="rect">
            <a:avLst/>
          </a:prstGeom>
        </p:spPr>
      </p:pic>
      <p:pic>
        <p:nvPicPr>
          <p:cNvPr id="14" name="그래픽 13">
            <a:extLst>
              <a:ext uri="{FF2B5EF4-FFF2-40B4-BE49-F238E27FC236}">
                <a16:creationId xmlns:a16="http://schemas.microsoft.com/office/drawing/2014/main" id="{416BB3C3-6598-F540-B3D5-3BB5896444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1323" y="2646104"/>
            <a:ext cx="707747" cy="905916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C75AD9F1-523B-7E43-B5BB-A0E7D0952BE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8714"/>
          <a:stretch/>
        </p:blipFill>
        <p:spPr>
          <a:xfrm>
            <a:off x="832337" y="4586963"/>
            <a:ext cx="9398000" cy="198266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AEF5A5A-C8DD-C94B-ABC2-55F834465E48}"/>
              </a:ext>
            </a:extLst>
          </p:cNvPr>
          <p:cNvSpPr txBox="1"/>
          <p:nvPr/>
        </p:nvSpPr>
        <p:spPr>
          <a:xfrm>
            <a:off x="478464" y="3940632"/>
            <a:ext cx="11610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문제</a:t>
            </a:r>
            <a:endParaRPr kumimoji="1" lang="en-US" altLang="ko-KR" sz="36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37150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 err="1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Baekjoon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- #11279 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BD157-C248-BB42-9F1D-F80726D17232}"/>
              </a:ext>
            </a:extLst>
          </p:cNvPr>
          <p:cNvSpPr txBox="1"/>
          <p:nvPr/>
        </p:nvSpPr>
        <p:spPr>
          <a:xfrm>
            <a:off x="478464" y="1190847"/>
            <a:ext cx="1161044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#11279,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‘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최대 </a:t>
            </a:r>
            <a:r>
              <a:rPr kumimoji="1" lang="ko-KR" altLang="en-US" sz="40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’</a:t>
            </a:r>
          </a:p>
          <a:p>
            <a:r>
              <a:rPr kumimoji="1" lang="ko-KR" altLang="en-US" sz="36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입력</a:t>
            </a:r>
            <a:endParaRPr kumimoji="1" lang="en-US" altLang="ko-KR" sz="36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EF5A5A-C8DD-C94B-ABC2-55F834465E48}"/>
              </a:ext>
            </a:extLst>
          </p:cNvPr>
          <p:cNvSpPr txBox="1"/>
          <p:nvPr/>
        </p:nvSpPr>
        <p:spPr>
          <a:xfrm>
            <a:off x="478464" y="3954033"/>
            <a:ext cx="11610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출력</a:t>
            </a:r>
            <a:endParaRPr kumimoji="1" lang="en-US" altLang="ko-KR" sz="36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733B673-979E-6642-A907-56A8FD03D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4481"/>
            <a:ext cx="12192000" cy="97236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C74709D-E7D6-1F4C-AB78-948419A47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499" y="4646048"/>
            <a:ext cx="10795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041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 err="1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Baekjoon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- #11279 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A7D044-CD31-A946-81C3-7467C834AD1A}"/>
              </a:ext>
            </a:extLst>
          </p:cNvPr>
          <p:cNvSpPr txBox="1"/>
          <p:nvPr/>
        </p:nvSpPr>
        <p:spPr>
          <a:xfrm>
            <a:off x="5075001" y="1595021"/>
            <a:ext cx="646951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13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3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  <a:endParaRPr lang="ko-KR" altLang="en-US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3CD57A-6076-BE4E-A2B5-064E7981C3D0}"/>
              </a:ext>
            </a:extLst>
          </p:cNvPr>
          <p:cNvSpPr txBox="1"/>
          <p:nvPr/>
        </p:nvSpPr>
        <p:spPr>
          <a:xfrm>
            <a:off x="6563832" y="1595021"/>
            <a:ext cx="64695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3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 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  <a:endParaRPr lang="ko-KR" altLang="en-US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FCECD3-175A-AA47-980D-9AD74227A3FC}"/>
              </a:ext>
            </a:extLst>
          </p:cNvPr>
          <p:cNvSpPr txBox="1"/>
          <p:nvPr/>
        </p:nvSpPr>
        <p:spPr>
          <a:xfrm>
            <a:off x="315432" y="125503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입력</a:t>
            </a:r>
            <a:r>
              <a:rPr kumimoji="1" lang="en-US" altLang="ko-KR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,</a:t>
            </a:r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출력 예시</a:t>
            </a:r>
            <a:endParaRPr kumimoji="1" lang="en-US" altLang="ko-KR" sz="24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E7B14D-4731-8346-AFA8-3EA9BC27C126}"/>
              </a:ext>
            </a:extLst>
          </p:cNvPr>
          <p:cNvSpPr txBox="1"/>
          <p:nvPr/>
        </p:nvSpPr>
        <p:spPr>
          <a:xfrm>
            <a:off x="4620390" y="1096713"/>
            <a:ext cx="12448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입력</a:t>
            </a:r>
            <a:endParaRPr kumimoji="1" lang="en-US" altLang="ko-KR" sz="24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35B935-CEFA-6E45-A52D-F3E353224585}"/>
              </a:ext>
            </a:extLst>
          </p:cNvPr>
          <p:cNvSpPr txBox="1"/>
          <p:nvPr/>
        </p:nvSpPr>
        <p:spPr>
          <a:xfrm>
            <a:off x="6095999" y="1096713"/>
            <a:ext cx="12448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출력</a:t>
            </a:r>
            <a:endParaRPr kumimoji="1" lang="en-US" altLang="ko-KR" sz="24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53846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iorityQueueExam">
            <a:extLst>
              <a:ext uri="{FF2B5EF4-FFF2-40B4-BE49-F238E27FC236}">
                <a16:creationId xmlns:a16="http://schemas.microsoft.com/office/drawing/2014/main" id="{214A3442-EE7B-3A40-AF25-30A99C52B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72708" y="1114367"/>
            <a:ext cx="9246583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3" y="406481"/>
            <a:ext cx="33846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Priority Queue</a:t>
            </a:r>
            <a:endParaRPr lang="ko-KR" altLang="en-US" sz="4000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32996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D37EE715-25D7-764B-8624-4F982CF08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582" y="0"/>
            <a:ext cx="40128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60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FBD9959-ADC0-4E42-8503-0DBADD526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7779"/>
            <a:ext cx="12192000" cy="776628"/>
          </a:xfrm>
          <a:prstGeom prst="rect">
            <a:avLst/>
          </a:prstGeom>
        </p:spPr>
      </p:pic>
      <p:pic>
        <p:nvPicPr>
          <p:cNvPr id="21506" name="Picture 2" descr="ranisol (Ranisol) - velog">
            <a:extLst>
              <a:ext uri="{FF2B5EF4-FFF2-40B4-BE49-F238E27FC236}">
                <a16:creationId xmlns:a16="http://schemas.microsoft.com/office/drawing/2014/main" id="{3507E5ED-4D9D-D642-A1B6-F18B02D9F0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45"/>
          <a:stretch/>
        </p:blipFill>
        <p:spPr bwMode="auto">
          <a:xfrm>
            <a:off x="4153751" y="2068705"/>
            <a:ext cx="3884497" cy="3873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287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0329FC-3AC6-7144-8F77-832C78F5DF1E}"/>
              </a:ext>
            </a:extLst>
          </p:cNvPr>
          <p:cNvSpPr txBox="1"/>
          <p:nvPr/>
        </p:nvSpPr>
        <p:spPr>
          <a:xfrm>
            <a:off x="8279781" y="6345834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2"/>
              </a:rPr>
              <a:t>https://leeminju531.tistory.com/33</a:t>
            </a:r>
            <a:endParaRPr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95D6AF6-FAE7-1B49-890B-1F739EEE3754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AE8203-D87A-2649-97DF-E8150C3698AA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 err="1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Baekjoon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- #11279 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2D383E-CE84-074A-A1A7-A42932C5D161}"/>
              </a:ext>
            </a:extLst>
          </p:cNvPr>
          <p:cNvSpPr txBox="1"/>
          <p:nvPr/>
        </p:nvSpPr>
        <p:spPr>
          <a:xfrm>
            <a:off x="478464" y="1190847"/>
            <a:ext cx="1161044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 C++</a:t>
            </a:r>
          </a:p>
          <a:p>
            <a:pPr marL="457200" indent="-457200">
              <a:buFontTx/>
              <a:buChar char="-"/>
            </a:pP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std::</a:t>
            </a:r>
            <a:r>
              <a:rPr kumimoji="1" lang="en-US" altLang="ko-KR" sz="32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priority_queue</a:t>
            </a:r>
            <a:endParaRPr kumimoji="1" lang="en-US" altLang="ko-KR" sz="32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&lt;queue&gt;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에 정의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Vector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를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인자로 받아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구조로 변환 시켜 줌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.</a:t>
            </a:r>
          </a:p>
          <a:p>
            <a:pPr marL="457200" indent="-457200">
              <a:buFontTx/>
              <a:buChar char="-"/>
            </a:pP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우선 순위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미지정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시 최대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(Max)</a:t>
            </a:r>
            <a:r>
              <a:rPr kumimoji="1" lang="zh-CN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Default.</a:t>
            </a:r>
          </a:p>
          <a:p>
            <a:pPr marL="457200" indent="-457200">
              <a:buFontTx/>
              <a:buChar char="-"/>
            </a:pP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push(), pop()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으로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삽입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,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삭제 수행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  <a:hlinkClick r:id="rId3"/>
              </a:rPr>
              <a:t>https://docs.microsoft.com/ko-kr/cpp/standard-library/priority-queue-class?view=msvc-170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64469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95D6AF6-FAE7-1B49-890B-1F739EEE3754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AE8203-D87A-2649-97DF-E8150C3698AA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 err="1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Baekjoon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- #11279 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2D383E-CE84-074A-A1A7-A42932C5D161}"/>
              </a:ext>
            </a:extLst>
          </p:cNvPr>
          <p:cNvSpPr txBox="1"/>
          <p:nvPr/>
        </p:nvSpPr>
        <p:spPr>
          <a:xfrm>
            <a:off x="478464" y="1190847"/>
            <a:ext cx="116104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 C++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20B924AE-A3E0-D64D-9051-7B48AB9F1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464" y="1898733"/>
            <a:ext cx="2955538" cy="48164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9DE471-6882-2B40-B255-9B68D7A58868}"/>
              </a:ext>
            </a:extLst>
          </p:cNvPr>
          <p:cNvSpPr txBox="1"/>
          <p:nvPr/>
        </p:nvSpPr>
        <p:spPr>
          <a:xfrm>
            <a:off x="6975231" y="1791011"/>
            <a:ext cx="4618892" cy="40780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</a:t>
            </a:r>
            <a:r>
              <a:rPr kumimoji="1" lang="en-US" altLang="ko-KR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결과</a:t>
            </a:r>
            <a:endParaRPr kumimoji="1" lang="en-US" altLang="ko-KR" sz="28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11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- </a:t>
            </a:r>
            <a:r>
              <a:rPr kumimoji="1" lang="en-US" altLang="ko-KR" sz="24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priority_queue</a:t>
            </a:r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는 내부적으로 </a:t>
            </a:r>
            <a:r>
              <a:rPr kumimoji="1" lang="en-US" altLang="ko-KR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vector</a:t>
            </a:r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와 </a:t>
            </a:r>
            <a:r>
              <a:rPr kumimoji="1" lang="en-US" altLang="ko-KR" sz="24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make_heap</a:t>
            </a:r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을 사용하고 있음</a:t>
            </a:r>
            <a:r>
              <a:rPr kumimoji="1" lang="en-US" altLang="ko-KR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.</a:t>
            </a:r>
            <a:endParaRPr kumimoji="1"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11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11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5</a:t>
            </a:r>
            <a:endParaRPr kumimoji="1" lang="en-US" altLang="ko-KR" sz="18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1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</a:t>
            </a:r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6</a:t>
            </a: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5</a:t>
            </a: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3</a:t>
            </a: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2</a:t>
            </a:r>
          </a:p>
          <a:p>
            <a:r>
              <a:rPr kumimoji="1" lang="en-US" altLang="ko-KR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1</a:t>
            </a:r>
          </a:p>
        </p:txBody>
      </p:sp>
    </p:spTree>
    <p:extLst>
      <p:ext uri="{BB962C8B-B14F-4D97-AF65-F5344CB8AC3E}">
        <p14:creationId xmlns:p14="http://schemas.microsoft.com/office/powerpoint/2010/main" val="2122430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F9B758B-0988-8243-BAF9-32424D8BF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832" y="0"/>
            <a:ext cx="37723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2329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4780EE3-5BA4-FE40-B3E0-BA659EEA1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9398"/>
            <a:ext cx="12192000" cy="427040"/>
          </a:xfrm>
          <a:prstGeom prst="rect">
            <a:avLst/>
          </a:prstGeom>
        </p:spPr>
      </p:pic>
      <p:pic>
        <p:nvPicPr>
          <p:cNvPr id="24578" name="Picture 2" descr="프로그래머스 웰컴키트">
            <a:extLst>
              <a:ext uri="{FF2B5EF4-FFF2-40B4-BE49-F238E27FC236}">
                <a16:creationId xmlns:a16="http://schemas.microsoft.com/office/drawing/2014/main" id="{DE99CB6D-7FCC-3645-B84B-72D3DBA78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4736" y="1516265"/>
            <a:ext cx="6062528" cy="479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72425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 err="1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Baekjoon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- #11286 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BD157-C248-BB42-9F1D-F80726D17232}"/>
              </a:ext>
            </a:extLst>
          </p:cNvPr>
          <p:cNvSpPr txBox="1"/>
          <p:nvPr/>
        </p:nvSpPr>
        <p:spPr>
          <a:xfrm>
            <a:off x="478464" y="1190847"/>
            <a:ext cx="1161044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#11286,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‘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절댓값 </a:t>
            </a:r>
            <a:r>
              <a:rPr kumimoji="1" lang="ko-KR" altLang="en-US" sz="40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’</a:t>
            </a:r>
          </a:p>
          <a:p>
            <a:r>
              <a:rPr kumimoji="1" lang="ko-KR" altLang="en-US" sz="36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문제 조건</a:t>
            </a:r>
            <a:endParaRPr kumimoji="1" lang="en-US" altLang="ko-KR" sz="36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544E1D1-3A08-A445-AEC3-4BF9D5DE0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554" y="2502162"/>
            <a:ext cx="3378200" cy="11938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AEF5A5A-C8DD-C94B-ABC2-55F834465E48}"/>
              </a:ext>
            </a:extLst>
          </p:cNvPr>
          <p:cNvSpPr txBox="1"/>
          <p:nvPr/>
        </p:nvSpPr>
        <p:spPr>
          <a:xfrm>
            <a:off x="478464" y="3940632"/>
            <a:ext cx="11610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문제</a:t>
            </a:r>
            <a:endParaRPr kumimoji="1" lang="en-US" altLang="ko-KR" sz="36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76DD444-38F3-324C-A964-968ED00A1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485" y="2565016"/>
            <a:ext cx="1092200" cy="914400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A98F6CFE-23A9-CB4A-B50E-0364CE09C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47" y="4905804"/>
            <a:ext cx="12192000" cy="1649705"/>
          </a:xfrm>
          <a:prstGeom prst="rect">
            <a:avLst/>
          </a:prstGeom>
        </p:spPr>
      </p:pic>
      <p:pic>
        <p:nvPicPr>
          <p:cNvPr id="12" name="그래픽 11">
            <a:extLst>
              <a:ext uri="{FF2B5EF4-FFF2-40B4-BE49-F238E27FC236}">
                <a16:creationId xmlns:a16="http://schemas.microsoft.com/office/drawing/2014/main" id="{A7EDB0BC-584E-994A-A238-3612824B46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2551" y="2640036"/>
            <a:ext cx="796929" cy="102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87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 err="1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Baekjoon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- #11286 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BD157-C248-BB42-9F1D-F80726D17232}"/>
              </a:ext>
            </a:extLst>
          </p:cNvPr>
          <p:cNvSpPr txBox="1"/>
          <p:nvPr/>
        </p:nvSpPr>
        <p:spPr>
          <a:xfrm>
            <a:off x="478464" y="1190847"/>
            <a:ext cx="1161044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#11286,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‘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절댓값 </a:t>
            </a:r>
            <a:r>
              <a:rPr kumimoji="1" lang="ko-KR" altLang="en-US" sz="40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’</a:t>
            </a:r>
          </a:p>
          <a:p>
            <a:r>
              <a:rPr kumimoji="1" lang="ko-KR" altLang="en-US" sz="36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입력</a:t>
            </a:r>
            <a:endParaRPr kumimoji="1" lang="en-US" altLang="ko-KR" sz="36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EF5A5A-C8DD-C94B-ABC2-55F834465E48}"/>
              </a:ext>
            </a:extLst>
          </p:cNvPr>
          <p:cNvSpPr txBox="1"/>
          <p:nvPr/>
        </p:nvSpPr>
        <p:spPr>
          <a:xfrm>
            <a:off x="478464" y="3954033"/>
            <a:ext cx="11610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출력</a:t>
            </a:r>
            <a:endParaRPr kumimoji="1" lang="en-US" altLang="ko-KR" sz="36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509762E-DEB6-C14C-8758-9A82D9F5F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5000"/>
            <a:ext cx="12192000" cy="704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9F936AF-8C7A-8547-A8BB-532EE66A6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199" y="5125397"/>
            <a:ext cx="117856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6841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 err="1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Baekjoon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- #11286 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A7D044-CD31-A946-81C3-7467C834AD1A}"/>
              </a:ext>
            </a:extLst>
          </p:cNvPr>
          <p:cNvSpPr txBox="1"/>
          <p:nvPr/>
        </p:nvSpPr>
        <p:spPr>
          <a:xfrm>
            <a:off x="5075001" y="1595021"/>
            <a:ext cx="646951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18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-2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3CD57A-6076-BE4E-A2B5-064E7981C3D0}"/>
              </a:ext>
            </a:extLst>
          </p:cNvPr>
          <p:cNvSpPr txBox="1"/>
          <p:nvPr/>
        </p:nvSpPr>
        <p:spPr>
          <a:xfrm>
            <a:off x="6563832" y="1595021"/>
            <a:ext cx="64695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-2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FCECD3-175A-AA47-980D-9AD74227A3FC}"/>
              </a:ext>
            </a:extLst>
          </p:cNvPr>
          <p:cNvSpPr txBox="1"/>
          <p:nvPr/>
        </p:nvSpPr>
        <p:spPr>
          <a:xfrm>
            <a:off x="315432" y="125503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입력</a:t>
            </a:r>
            <a:r>
              <a:rPr kumimoji="1" lang="en-US" altLang="ko-KR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,</a:t>
            </a:r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출력 예시</a:t>
            </a:r>
            <a:endParaRPr kumimoji="1" lang="en-US" altLang="ko-KR" sz="24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E7B14D-4731-8346-AFA8-3EA9BC27C126}"/>
              </a:ext>
            </a:extLst>
          </p:cNvPr>
          <p:cNvSpPr txBox="1"/>
          <p:nvPr/>
        </p:nvSpPr>
        <p:spPr>
          <a:xfrm>
            <a:off x="4620390" y="1096713"/>
            <a:ext cx="12448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입력</a:t>
            </a:r>
            <a:endParaRPr kumimoji="1" lang="en-US" altLang="ko-KR" sz="24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35B935-CEFA-6E45-A52D-F3E353224585}"/>
              </a:ext>
            </a:extLst>
          </p:cNvPr>
          <p:cNvSpPr txBox="1"/>
          <p:nvPr/>
        </p:nvSpPr>
        <p:spPr>
          <a:xfrm>
            <a:off x="6095999" y="1096713"/>
            <a:ext cx="12448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출력</a:t>
            </a:r>
            <a:endParaRPr kumimoji="1" lang="en-US" altLang="ko-KR" sz="24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4F8B09-25EA-D047-8E84-24B6DA983E1D}"/>
              </a:ext>
            </a:extLst>
          </p:cNvPr>
          <p:cNvSpPr txBox="1"/>
          <p:nvPr/>
        </p:nvSpPr>
        <p:spPr>
          <a:xfrm>
            <a:off x="5613973" y="1595020"/>
            <a:ext cx="646951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  <a:p>
            <a:r>
              <a:rPr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2719015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9F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韩语相似词汇辨析：수고하셨습니다和고생하셨습니다-沪江韩语惠选课">
            <a:extLst>
              <a:ext uri="{FF2B5EF4-FFF2-40B4-BE49-F238E27FC236}">
                <a16:creationId xmlns:a16="http://schemas.microsoft.com/office/drawing/2014/main" id="{D6A7CDDD-3BD3-9047-BFA3-E21DC500EA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271" y="266657"/>
            <a:ext cx="5419457" cy="6324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238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60724F-3252-8C4A-B358-1AC4E37EFB05}"/>
              </a:ext>
            </a:extLst>
          </p:cNvPr>
          <p:cNvSpPr txBox="1"/>
          <p:nvPr/>
        </p:nvSpPr>
        <p:spPr>
          <a:xfrm>
            <a:off x="315433" y="406481"/>
            <a:ext cx="33846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Priority Queue</a:t>
            </a:r>
            <a:endParaRPr lang="ko-KR" altLang="en-US" sz="4000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D2A039-C3C6-8A46-AC24-1AD6B550B71E}"/>
              </a:ext>
            </a:extLst>
          </p:cNvPr>
          <p:cNvSpPr txBox="1"/>
          <p:nvPr/>
        </p:nvSpPr>
        <p:spPr>
          <a:xfrm>
            <a:off x="478464" y="1190847"/>
            <a:ext cx="1132367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 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정의</a:t>
            </a:r>
            <a:endParaRPr kumimoji="1" lang="en-US" altLang="ko-KR" sz="40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4000" b="1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우선순위 큐 </a:t>
            </a:r>
            <a:r>
              <a:rPr kumimoji="1" lang="en-US" altLang="ko-KR" sz="4000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:</a:t>
            </a:r>
            <a:r>
              <a:rPr kumimoji="1" lang="ko-KR" altLang="en-US" sz="4000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 선입선출</a:t>
            </a:r>
            <a:r>
              <a:rPr kumimoji="1" lang="en-US" altLang="ko-KR" sz="4000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(FIFO) </a:t>
            </a:r>
            <a:r>
              <a:rPr kumimoji="1" lang="ko-KR" altLang="en-US" sz="4000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구조를 가지고 있는            일반적인 큐와 달리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우선순위가 가장 큰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Element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가 먼저 나오는 큐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.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endParaRPr kumimoji="1" lang="en-US" altLang="ko-KR" sz="4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16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 예시</a:t>
            </a:r>
            <a:endParaRPr kumimoji="1" lang="en-US" altLang="ko-KR" sz="40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 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입력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1,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5,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9,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10</a:t>
            </a:r>
          </a:p>
          <a:p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일반 큐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      (front)[1,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5,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9,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10](rear)</a:t>
            </a:r>
            <a:endParaRPr kumimoji="1" lang="en-US" altLang="ko-KR" sz="40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우선순위 큐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(front)[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10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, 9, 5, 1](rear)</a:t>
            </a:r>
            <a:endParaRPr kumimoji="1" lang="en-US" altLang="ko-KR" sz="40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28947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3A37507-DAED-7C48-A97D-ACE7D824AC85}"/>
                  </a:ext>
                </a:extLst>
              </p:cNvPr>
              <p:cNvSpPr txBox="1"/>
              <p:nvPr/>
            </p:nvSpPr>
            <p:spPr>
              <a:xfrm>
                <a:off x="478464" y="1190847"/>
                <a:ext cx="11323675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👉 </a:t>
                </a:r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정의</a:t>
                </a:r>
                <a:endParaRPr kumimoji="1" lang="en-US" altLang="ko-KR" sz="40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-</a:t>
                </a:r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최대</a:t>
                </a:r>
                <a:r>
                  <a:rPr kumimoji="1" lang="en-US" altLang="ko-KR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(</a:t>
                </a:r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최소</a:t>
                </a:r>
                <a:r>
                  <a:rPr kumimoji="1" lang="en-US" altLang="ko-KR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)</a:t>
                </a:r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4000" b="1" dirty="0" err="1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힙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: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완전 이진 트리이며</a:t>
                </a:r>
                <a:r>
                  <a:rPr kumimoji="1" lang="zh-CN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모든 루트의 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Key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가 자식의 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Key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보다 큰 최대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(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최소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)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트리 </a:t>
                </a:r>
                <a:endParaRPr kumimoji="1" lang="en-US" altLang="ko-KR" sz="40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-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최대</a:t>
                </a:r>
                <a:r>
                  <a:rPr kumimoji="1" lang="en-US" altLang="ko-KR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(</a:t>
                </a:r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최소</a:t>
                </a:r>
                <a:r>
                  <a:rPr kumimoji="1" lang="en-US" altLang="ko-KR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)</a:t>
                </a:r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4000" b="1" dirty="0" err="1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힙을</a:t>
                </a:r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통해 </a:t>
                </a:r>
                <a:r>
                  <a:rPr kumimoji="1" lang="ko-KR" altLang="en-US" sz="4000" b="1" dirty="0">
                    <a:latin typeface="Noto Sans KR Medium" panose="020B0500000000000000" pitchFamily="34" charset="-128"/>
                    <a:ea typeface="Noto Sans KR Medium" panose="020B0500000000000000" pitchFamily="34" charset="-128"/>
                  </a:rPr>
                  <a:t>우선순위 큐를 구현  </a:t>
                </a:r>
                <a:endParaRPr kumimoji="1" lang="en-US" altLang="ko-KR" sz="40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endParaRPr kumimoji="1" lang="en-US" altLang="ko-KR" sz="16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endParaRPr kumimoji="1" lang="en-US" altLang="ko-KR" sz="16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👉 시간 복잡도</a:t>
                </a:r>
                <a:endParaRPr kumimoji="1" lang="en-US" altLang="ko-KR" sz="40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-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삽입 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: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ko-KR" sz="40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𝑶</m:t>
                    </m:r>
                    <m:r>
                      <a:rPr kumimoji="1" lang="en-US" altLang="ko-KR" sz="40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(</m:t>
                    </m:r>
                    <m:func>
                      <m:funcPr>
                        <m:ctrlPr>
                          <a:rPr kumimoji="1" lang="en-US" altLang="ko-KR" sz="40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</m:ctrlPr>
                      </m:funcPr>
                      <m:fName>
                        <m:r>
                          <a:rPr kumimoji="1" lang="en-US" altLang="ko-KR" sz="4000" b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𝐥𝐨𝐠</m:t>
                        </m:r>
                      </m:fName>
                      <m:e>
                        <m:r>
                          <a:rPr kumimoji="1" lang="en-US" altLang="ko-KR" sz="40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𝒏</m:t>
                        </m:r>
                        <m:r>
                          <a:rPr kumimoji="1" lang="en-US" altLang="ko-KR" sz="40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)</m:t>
                        </m:r>
                      </m:e>
                    </m:func>
                  </m:oMath>
                </a14:m>
                <a:endParaRPr kumimoji="1" lang="en-US" altLang="ko-KR" sz="40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-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삭제 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:</a:t>
                </a:r>
                <a:r>
                  <a:rPr kumimoji="1" lang="ko-KR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ko-KR" sz="40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𝑶</m:t>
                    </m:r>
                    <m:r>
                      <a:rPr kumimoji="1" lang="en-US" altLang="ko-KR" sz="40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(</m:t>
                    </m:r>
                    <m:func>
                      <m:funcPr>
                        <m:ctrlPr>
                          <a:rPr kumimoji="1" lang="en-US" altLang="ko-KR" sz="40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</m:ctrlPr>
                      </m:funcPr>
                      <m:fName>
                        <m:r>
                          <a:rPr kumimoji="1" lang="en-US" altLang="ko-KR" sz="4000" b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𝐥𝐨𝐠</m:t>
                        </m:r>
                      </m:fName>
                      <m:e>
                        <m:r>
                          <a:rPr kumimoji="1" lang="en-US" altLang="ko-KR" sz="40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𝒏</m:t>
                        </m:r>
                        <m:r>
                          <a:rPr kumimoji="1" lang="en-US" altLang="ko-KR" sz="40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)</m:t>
                        </m:r>
                      </m:e>
                    </m:func>
                  </m:oMath>
                </a14:m>
                <a:endParaRPr kumimoji="1" lang="en-US" altLang="ko-KR" sz="40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- </a:t>
                </a:r>
                <a:r>
                  <a:rPr kumimoji="1" lang="en-US" altLang="ko-KR" sz="4000" dirty="0" err="1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heaptify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(or adjust)</a:t>
                </a:r>
                <a:r>
                  <a:rPr kumimoji="1" lang="zh-CN" altLang="en-US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4000" i="1" dirty="0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𝑡𝑖𝑚𝑒</m:t>
                    </m:r>
                    <m:r>
                      <a:rPr kumimoji="1" lang="ko-KR" altLang="en-US" sz="4000" b="0" i="0" dirty="0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비례</m:t>
                    </m:r>
                  </m:oMath>
                </a14:m>
                <a:endParaRPr kumimoji="1" lang="en-US" altLang="ko-KR" sz="4000" i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3A37507-DAED-7C48-A97D-ACE7D824AC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464" y="1190847"/>
                <a:ext cx="11323675" cy="5509200"/>
              </a:xfrm>
              <a:prstGeom prst="rect">
                <a:avLst/>
              </a:prstGeom>
              <a:blipFill>
                <a:blip r:embed="rId2"/>
                <a:stretch>
                  <a:fillRect l="-1904" t="-2069" b="-39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Maxheap">
            <a:extLst>
              <a:ext uri="{FF2B5EF4-FFF2-40B4-BE49-F238E27FC236}">
                <a16:creationId xmlns:a16="http://schemas.microsoft.com/office/drawing/2014/main" id="{C63E487A-D684-5242-B0DC-B0F13EAD50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69"/>
          <a:stretch/>
        </p:blipFill>
        <p:spPr bwMode="auto">
          <a:xfrm>
            <a:off x="7494547" y="3849451"/>
            <a:ext cx="4704381" cy="285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F80CD31B-3C8F-894D-9876-58D84E5F5729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D708CA-A11C-DB48-B304-D8FE15A0BCF5}"/>
              </a:ext>
            </a:extLst>
          </p:cNvPr>
          <p:cNvSpPr txBox="1"/>
          <p:nvPr/>
        </p:nvSpPr>
        <p:spPr>
          <a:xfrm>
            <a:off x="315433" y="406481"/>
            <a:ext cx="39269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endParaRPr lang="ko-KR" altLang="en-US" sz="4000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08084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3" y="406481"/>
            <a:ext cx="53323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C++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94695B-581A-6F45-95F7-D6CD13799616}"/>
              </a:ext>
            </a:extLst>
          </p:cNvPr>
          <p:cNvSpPr txBox="1"/>
          <p:nvPr/>
        </p:nvSpPr>
        <p:spPr>
          <a:xfrm>
            <a:off x="478464" y="1190847"/>
            <a:ext cx="11610442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 C++</a:t>
            </a:r>
          </a:p>
          <a:p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 </a:t>
            </a: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std::</a:t>
            </a:r>
            <a:r>
              <a:rPr kumimoji="1" lang="en-US" altLang="ko-KR" sz="32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make_heap</a:t>
            </a:r>
            <a:endParaRPr kumimoji="1" lang="en-US" altLang="ko-KR" sz="32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 </a:t>
            </a: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&lt;algorithm&gt;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에 정의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Vector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를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인자로 받아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구조로 변환 시켜 줌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.</a:t>
            </a:r>
          </a:p>
          <a:p>
            <a:pPr marL="457200" indent="-457200">
              <a:buFontTx/>
              <a:buChar char="-"/>
            </a:pP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우선 순위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미지정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시 최대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(Max)</a:t>
            </a:r>
            <a:r>
              <a:rPr kumimoji="1" lang="zh-CN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Default.</a:t>
            </a:r>
          </a:p>
          <a:p>
            <a:pPr marL="457200" indent="-457200">
              <a:buFontTx/>
              <a:buChar char="-"/>
            </a:pPr>
            <a:r>
              <a:rPr kumimoji="1" lang="en-US" altLang="ko-KR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push_heap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(), </a:t>
            </a:r>
            <a:r>
              <a:rPr kumimoji="1" lang="en-US" altLang="ko-KR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pop_heap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()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으로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삽입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,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삭제 수행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  <a:hlinkClick r:id="rId2"/>
              </a:rPr>
              <a:t>https://cplusplus.com/reference/algorithm/make_heap/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48654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3" y="406481"/>
            <a:ext cx="53323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C++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94695B-581A-6F45-95F7-D6CD13799616}"/>
              </a:ext>
            </a:extLst>
          </p:cNvPr>
          <p:cNvSpPr txBox="1"/>
          <p:nvPr/>
        </p:nvSpPr>
        <p:spPr>
          <a:xfrm>
            <a:off x="451570" y="1190847"/>
            <a:ext cx="11865936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make_heap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(), </a:t>
            </a:r>
            <a:r>
              <a:rPr kumimoji="1" lang="en-US" altLang="ko-KR" sz="4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push_heap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(), </a:t>
            </a:r>
            <a:r>
              <a:rPr kumimoji="1" lang="en-US" altLang="ko-KR" sz="4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pop_heap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()</a:t>
            </a:r>
          </a:p>
          <a:p>
            <a:endParaRPr kumimoji="1" lang="en-US" altLang="ko-KR" sz="16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void </a:t>
            </a:r>
            <a:r>
              <a:rPr kumimoji="1" lang="en-US" altLang="ko-KR" sz="28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make_heap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(</a:t>
            </a:r>
            <a:r>
              <a:rPr kumimoji="1" lang="en-US" altLang="ko-KR" sz="28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RandomIt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first, </a:t>
            </a:r>
            <a:r>
              <a:rPr kumimoji="1" lang="en-US" altLang="ko-KR" sz="28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RandomIt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last, Compare comp)</a:t>
            </a:r>
          </a:p>
          <a:p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void </a:t>
            </a:r>
            <a:r>
              <a:rPr kumimoji="1" lang="en-US" altLang="ko-KR" sz="28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push_heap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(</a:t>
            </a:r>
            <a:r>
              <a:rPr kumimoji="1" lang="en-US" altLang="ko-KR" sz="28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RandomIt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first, </a:t>
            </a:r>
            <a:r>
              <a:rPr kumimoji="1" lang="en-US" altLang="ko-KR" sz="28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RandomIt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last, Compare comp)</a:t>
            </a:r>
          </a:p>
          <a:p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 void </a:t>
            </a:r>
            <a:r>
              <a:rPr kumimoji="1" lang="en-US" altLang="ko-KR" sz="28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pop_heap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(</a:t>
            </a:r>
            <a:r>
              <a:rPr kumimoji="1" lang="en-US" altLang="ko-KR" sz="28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RandomIt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first, </a:t>
            </a:r>
            <a:r>
              <a:rPr kumimoji="1" lang="en-US" altLang="ko-KR" sz="28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RandomIt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last, Compare comp)</a:t>
            </a:r>
          </a:p>
          <a:p>
            <a:pPr marL="457200" indent="-457200">
              <a:buFontTx/>
              <a:buChar char="-"/>
            </a:pPr>
            <a:endParaRPr kumimoji="1" lang="en-US" altLang="ko-KR" sz="16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first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: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힙으로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만들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Vector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의 시작 지점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iterator</a:t>
            </a:r>
          </a:p>
          <a:p>
            <a:pPr marL="457200" indent="-457200">
              <a:buFontTx/>
              <a:buChar char="-"/>
            </a:pP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last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: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힙으로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만들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Vector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의 종료 지점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iterator</a:t>
            </a:r>
          </a:p>
          <a:p>
            <a:pPr marL="457200" indent="-457200">
              <a:buFontTx/>
              <a:buChar char="-"/>
            </a:pP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comp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: Key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의 우선순위를 재정의하기 위한 비교 연산자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	-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false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우선순위⬆️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,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Default : ‘&lt;’</a:t>
            </a:r>
          </a:p>
          <a:p>
            <a:pPr marL="457200" indent="-457200">
              <a:buFontTx/>
              <a:buChar char="-"/>
            </a:pP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87988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3" y="406481"/>
            <a:ext cx="53323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C++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94695B-581A-6F45-95F7-D6CD13799616}"/>
              </a:ext>
            </a:extLst>
          </p:cNvPr>
          <p:cNvSpPr txBox="1"/>
          <p:nvPr/>
        </p:nvSpPr>
        <p:spPr>
          <a:xfrm>
            <a:off x="451570" y="1190847"/>
            <a:ext cx="118659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make_heap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(), </a:t>
            </a:r>
            <a:r>
              <a:rPr kumimoji="1" lang="en-US" altLang="ko-KR" sz="4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push_heap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(), </a:t>
            </a:r>
            <a:r>
              <a:rPr kumimoji="1" lang="en-US" altLang="ko-KR" sz="4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pop_heap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()</a:t>
            </a:r>
          </a:p>
          <a:p>
            <a:endParaRPr kumimoji="1" lang="en-US" altLang="ko-KR" sz="16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4A20530F-D185-F644-A803-FA5FF17F8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33" y="1955153"/>
            <a:ext cx="4051213" cy="460262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AB84249-BD90-8C4E-9A00-1E27050A1E5F}"/>
                  </a:ext>
                </a:extLst>
              </p:cNvPr>
              <p:cNvSpPr txBox="1"/>
              <p:nvPr/>
            </p:nvSpPr>
            <p:spPr>
              <a:xfrm>
                <a:off x="5196193" y="2117420"/>
                <a:ext cx="6680374" cy="42780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</a:t>
                </a:r>
                <a:r>
                  <a:rPr kumimoji="1" lang="en-US" altLang="ko-KR" sz="40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40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결과</a:t>
                </a:r>
                <a:endParaRPr kumimoji="1" lang="en-US" altLang="ko-KR" sz="40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endParaRPr kumimoji="1" lang="en-US" altLang="ko-KR" sz="16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1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6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5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2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3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8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4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9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7</a:t>
                </a: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 9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7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8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6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3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5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4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2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1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//</a:t>
                </a:r>
                <a:r>
                  <a:rPr kumimoji="1" lang="ko-KR" altLang="en-US" sz="28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dirty="0" err="1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make_heap</a:t>
                </a:r>
                <a:endParaRPr kumimoji="1" lang="en-US" altLang="ko-KR" sz="28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endParaRPr kumimoji="1" lang="en-US" altLang="ko-KR" sz="28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10 9 8 6 7 5 4 2 1 3 </a:t>
                </a:r>
                <a:r>
                  <a:rPr kumimoji="1" lang="en-US" altLang="ko-KR" sz="28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// </a:t>
                </a:r>
                <a:r>
                  <a:rPr kumimoji="1" lang="en-US" altLang="ko-KR" sz="2800" dirty="0" err="1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push_heap</a:t>
                </a:r>
                <a:endParaRPr kumimoji="1" lang="en-US" altLang="ko-KR" sz="32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⭐️ 9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7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8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6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3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5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4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2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1</a:t>
                </a:r>
                <a:r>
                  <a:rPr kumimoji="1" lang="ko-KR" altLang="en-US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b="1" dirty="0">
                    <a:solidFill>
                      <a:srgbClr val="FF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10</a:t>
                </a:r>
                <a:r>
                  <a:rPr kumimoji="1" lang="en-US" altLang="ko-KR" sz="28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8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// </a:t>
                </a:r>
                <a:r>
                  <a:rPr kumimoji="1" lang="en-US" altLang="ko-KR" sz="2800" dirty="0" err="1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pop_heap</a:t>
                </a:r>
                <a:endParaRPr kumimoji="1" lang="en-US" altLang="ko-KR" sz="28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endParaRPr kumimoji="1" lang="en-US" altLang="ko-KR" sz="2800" b="1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👉 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삽입 </a:t>
                </a:r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: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400" dirty="0" err="1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v.push_back</a:t>
                </a:r>
                <a:r>
                  <a:rPr kumimoji="1" lang="en-US" altLang="ko-KR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=&gt; </a:t>
                </a:r>
                <a:r>
                  <a:rPr kumimoji="1" lang="en-US" altLang="ko-KR" sz="2400" dirty="0" err="1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push_heap</a:t>
                </a:r>
                <a:r>
                  <a:rPr kumimoji="1" lang="en-US" altLang="ko-KR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,</a:t>
                </a:r>
                <a:r>
                  <a:rPr kumimoji="1" lang="ko-KR" altLang="en-US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𝑶</m:t>
                    </m:r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(</m:t>
                    </m:r>
                    <m:func>
                      <m:funcPr>
                        <m:ctrlP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</m:ctrlPr>
                      </m:funcPr>
                      <m:fName>
                        <m:r>
                          <a:rPr kumimoji="1" lang="en-US" altLang="ko-KR" sz="2400" b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𝐥𝐨𝐠</m:t>
                        </m:r>
                      </m:fName>
                      <m:e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𝒏</m:t>
                        </m:r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)</m:t>
                        </m:r>
                      </m:e>
                    </m:func>
                  </m:oMath>
                </a14:m>
                <a:endParaRPr kumimoji="1" lang="en-US" altLang="ko-KR" sz="24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  <a:p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👉 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삭제 </a:t>
                </a:r>
                <a:r>
                  <a:rPr kumimoji="1" lang="en-US" altLang="ko-KR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:</a:t>
                </a:r>
                <a:r>
                  <a:rPr kumimoji="1" lang="ko-KR" altLang="en-US" sz="2400" b="1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ko-KR" altLang="en-US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:r>
                  <a:rPr kumimoji="1" lang="en-US" altLang="ko-KR" sz="2400" dirty="0" err="1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v.push_back</a:t>
                </a:r>
                <a:r>
                  <a:rPr kumimoji="1" lang="en-US" altLang="ko-KR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=&gt; </a:t>
                </a:r>
                <a:r>
                  <a:rPr kumimoji="1" lang="en-US" altLang="ko-KR" sz="2400" dirty="0" err="1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push_heap</a:t>
                </a:r>
                <a:r>
                  <a:rPr kumimoji="1" lang="en-US" altLang="ko-KR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,</a:t>
                </a:r>
                <a:r>
                  <a:rPr kumimoji="1" lang="ko-KR" altLang="en-US" sz="2400" dirty="0"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𝑶</m:t>
                    </m:r>
                    <m:r>
                      <a:rPr kumimoji="1" lang="en-US" altLang="ko-KR" sz="2400" b="1" i="1" smtClean="0">
                        <a:latin typeface="Cambria Math" panose="02040503050406030204" pitchFamily="18" charset="0"/>
                        <a:ea typeface="Noto Sans KR" panose="020B0500000000000000" pitchFamily="34" charset="-128"/>
                      </a:rPr>
                      <m:t>(</m:t>
                    </m:r>
                    <m:func>
                      <m:funcPr>
                        <m:ctrlP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</m:ctrlPr>
                      </m:funcPr>
                      <m:fName>
                        <m:r>
                          <a:rPr kumimoji="1" lang="en-US" altLang="ko-KR" sz="2400" b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𝐥𝐨𝐠</m:t>
                        </m:r>
                      </m:fName>
                      <m:e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𝒏</m:t>
                        </m:r>
                        <m:r>
                          <a:rPr kumimoji="1" lang="en-US" altLang="ko-KR" sz="2400" b="1" i="1" smtClean="0">
                            <a:latin typeface="Cambria Math" panose="02040503050406030204" pitchFamily="18" charset="0"/>
                            <a:ea typeface="Noto Sans KR" panose="020B0500000000000000" pitchFamily="34" charset="-128"/>
                          </a:rPr>
                          <m:t>)</m:t>
                        </m:r>
                      </m:e>
                    </m:func>
                  </m:oMath>
                </a14:m>
                <a:endParaRPr kumimoji="1" lang="en-US" altLang="ko-KR" sz="2400" dirty="0"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AB84249-BD90-8C4E-9A00-1E27050A1E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6193" y="2117420"/>
                <a:ext cx="6680374" cy="4278094"/>
              </a:xfrm>
              <a:prstGeom prst="rect">
                <a:avLst/>
              </a:prstGeom>
              <a:blipFill>
                <a:blip r:embed="rId3"/>
                <a:stretch>
                  <a:fillRect l="-3030" t="-2959" b="-266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1828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3" y="406481"/>
            <a:ext cx="53323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Java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CCF178-3A48-F94E-9659-34907652C083}"/>
              </a:ext>
            </a:extLst>
          </p:cNvPr>
          <p:cNvSpPr txBox="1"/>
          <p:nvPr/>
        </p:nvSpPr>
        <p:spPr>
          <a:xfrm>
            <a:off x="478464" y="1190847"/>
            <a:ext cx="11610442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 Java</a:t>
            </a:r>
          </a:p>
          <a:p>
            <a:pPr marL="457200" indent="-457200">
              <a:buFontTx/>
              <a:buChar char="-"/>
            </a:pPr>
            <a:r>
              <a:rPr lang="en" altLang="ko-KR" sz="3200" b="1" dirty="0"/>
              <a:t>Class </a:t>
            </a:r>
            <a:r>
              <a:rPr lang="en" altLang="ko-KR" sz="3200" b="1" dirty="0" err="1"/>
              <a:t>PriorityQueue</a:t>
            </a:r>
            <a:r>
              <a:rPr lang="en" altLang="ko-KR" sz="3200" b="1" dirty="0"/>
              <a:t>&lt;E&gt;</a:t>
            </a:r>
            <a:endParaRPr kumimoji="1" lang="en-US" altLang="ko-KR" sz="32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 </a:t>
            </a:r>
            <a:r>
              <a:rPr lang="en-US" altLang="ko-KR" sz="2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java.lang.Object</a:t>
            </a:r>
            <a:r>
              <a:rPr lang="en-US" altLang="ko-KR" sz="2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- </a:t>
            </a:r>
            <a:r>
              <a:rPr lang="en" altLang="ko-KR" sz="2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java.util.AbstractCollection</a:t>
            </a:r>
            <a:r>
              <a:rPr lang="en" altLang="ko-KR" sz="2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&lt;E&gt; - </a:t>
            </a:r>
            <a:r>
              <a:rPr lang="en" altLang="ko-KR" sz="2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java.util.PriorityQueue</a:t>
            </a:r>
            <a:r>
              <a:rPr lang="en" altLang="ko-KR" sz="2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&lt;E&gt;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에 정의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Priority Heap </a:t>
            </a:r>
            <a:r>
              <a:rPr kumimoji="1" lang="ko-KR" altLang="en-US" sz="32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기반 구현</a:t>
            </a:r>
            <a:endParaRPr kumimoji="1" lang="en-US" altLang="ko-KR" sz="32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457200" indent="-457200">
              <a:buFontTx/>
              <a:buChar char="-"/>
            </a:pP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우선 순위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미지정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시 최소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(Min)</a:t>
            </a:r>
            <a:r>
              <a:rPr kumimoji="1" lang="zh-CN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32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힙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Default.</a:t>
            </a:r>
          </a:p>
          <a:p>
            <a:pPr marL="457200" indent="-457200">
              <a:buFontTx/>
              <a:buChar char="-"/>
            </a:pP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삽입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add(), offer()</a:t>
            </a:r>
          </a:p>
          <a:p>
            <a:pPr marL="457200" indent="-457200">
              <a:buFontTx/>
              <a:buChar char="-"/>
            </a:pP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삭제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kumimoji="1" lang="ko-KR" altLang="en-US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peek(), poll(), remove()</a:t>
            </a:r>
          </a:p>
          <a:p>
            <a:pPr marL="457200" indent="-457200">
              <a:buFontTx/>
              <a:buChar char="-"/>
            </a:pPr>
            <a:r>
              <a:rPr kumimoji="1" lang="en-US" altLang="ko-KR" sz="3200" dirty="0">
                <a:latin typeface="Noto Sans KR" panose="020B0500000000000000" pitchFamily="34" charset="-128"/>
                <a:ea typeface="Noto Sans KR" panose="020B0500000000000000" pitchFamily="34" charset="-128"/>
                <a:hlinkClick r:id="rId2"/>
              </a:rPr>
              <a:t>https://docs.oracle.com/javase/7/docs/api/java/util/PriorityQueue.html</a:t>
            </a:r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32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93703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886DDD-8858-3B45-B8E9-BC4D8DA348EB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469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4CFE3-80A6-E04D-AEE0-DFBEE624C0B6}"/>
              </a:ext>
            </a:extLst>
          </p:cNvPr>
          <p:cNvSpPr txBox="1"/>
          <p:nvPr/>
        </p:nvSpPr>
        <p:spPr>
          <a:xfrm>
            <a:off x="315433" y="406481"/>
            <a:ext cx="53323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Max(Min) Heap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r>
              <a:rPr kumimoji="1" lang="ko-KR" altLang="en-US" sz="4000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 </a:t>
            </a:r>
            <a:r>
              <a:rPr kumimoji="1" lang="en-US" altLang="ko-KR" sz="4000" b="1" dirty="0">
                <a:solidFill>
                  <a:srgbClr val="469FB2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Java</a:t>
            </a:r>
            <a:endParaRPr lang="ko-KR" altLang="en-US" sz="4000" b="1" dirty="0">
              <a:solidFill>
                <a:srgbClr val="469FB2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CCF178-3A48-F94E-9659-34907652C083}"/>
              </a:ext>
            </a:extLst>
          </p:cNvPr>
          <p:cNvSpPr txBox="1"/>
          <p:nvPr/>
        </p:nvSpPr>
        <p:spPr>
          <a:xfrm>
            <a:off x="478464" y="1190847"/>
            <a:ext cx="11610442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40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생성자</a:t>
            </a:r>
            <a:endParaRPr kumimoji="1" lang="en-US" altLang="ko-KR" sz="32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571500" indent="-571500">
              <a:buFontTx/>
              <a:buChar char="-"/>
            </a:pPr>
            <a:r>
              <a:rPr kumimoji="1" lang="en" altLang="ko-KR" sz="40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PriorityQueue</a:t>
            </a:r>
            <a:r>
              <a:rPr kumimoji="1" lang="en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(Collection&lt;? extends E&gt; c)</a:t>
            </a:r>
          </a:p>
          <a:p>
            <a:pPr marL="571500" indent="-571500">
              <a:buFontTx/>
              <a:buChar char="-"/>
            </a:pPr>
            <a:endParaRPr kumimoji="1" lang="en" altLang="ko-KR" sz="4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 </a:t>
            </a:r>
            <a:r>
              <a:rPr kumimoji="1" lang="ko-KR" altLang="en-US" sz="40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메쏘드</a:t>
            </a:r>
            <a:endParaRPr kumimoji="1" lang="en" altLang="ko-KR" sz="40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kumimoji="1" lang="ko-KR" altLang="en-US" sz="36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삽입</a:t>
            </a:r>
            <a:endParaRPr kumimoji="1" lang="en-US" altLang="ko-KR" sz="4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    -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bool </a:t>
            </a:r>
            <a:r>
              <a:rPr kumimoji="1" lang="en-US" altLang="ko-KR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add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(E e), bool </a:t>
            </a:r>
            <a:r>
              <a:rPr kumimoji="1" lang="en-US" altLang="ko-KR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offer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(E e)</a:t>
            </a:r>
          </a:p>
          <a:p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        : PQ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에 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e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삽입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,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성공 시 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true, 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실패 시 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Exception throw</a:t>
            </a:r>
          </a:p>
          <a:p>
            <a:endParaRPr kumimoji="1"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  </a:t>
            </a:r>
            <a:r>
              <a:rPr kumimoji="1" lang="ko-KR" altLang="en-US" sz="36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⭐️ 삭제</a:t>
            </a:r>
            <a:endParaRPr kumimoji="1" lang="en-US" altLang="ko-KR" sz="36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    -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E </a:t>
            </a:r>
            <a:r>
              <a:rPr kumimoji="1" lang="en-US" altLang="ko-KR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peek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(), E </a:t>
            </a:r>
            <a:r>
              <a:rPr kumimoji="1" lang="en-US" altLang="ko-KR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pool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()</a:t>
            </a:r>
          </a:p>
          <a:p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        : PQ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에서 우선순위가 높은 요소 삭제 및 해당 요소 반환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,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Empty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시 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null</a:t>
            </a:r>
            <a:r>
              <a:rPr kumimoji="1" lang="zh-CN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반환</a:t>
            </a:r>
            <a:endParaRPr kumimoji="1" lang="en-US" altLang="ko-KR" sz="24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06803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1272</Words>
  <Application>Microsoft Macintosh PowerPoint</Application>
  <PresentationFormat>와이드스크린</PresentationFormat>
  <Paragraphs>268</Paragraphs>
  <Slides>29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6" baseType="lpstr">
      <vt:lpstr>맑은 고딕</vt:lpstr>
      <vt:lpstr>Noto Sans KR</vt:lpstr>
      <vt:lpstr>Noto Sans KR Medium</vt:lpstr>
      <vt:lpstr>Noto Sans KR Thin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이의제</dc:creator>
  <cp:lastModifiedBy>이의제</cp:lastModifiedBy>
  <cp:revision>41</cp:revision>
  <dcterms:created xsi:type="dcterms:W3CDTF">2022-06-30T13:50:00Z</dcterms:created>
  <dcterms:modified xsi:type="dcterms:W3CDTF">2022-06-30T22:49:38Z</dcterms:modified>
</cp:coreProperties>
</file>

<file path=docProps/thumbnail.jpeg>
</file>